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9" r:id="rId2"/>
    <p:sldId id="270" r:id="rId3"/>
    <p:sldId id="276" r:id="rId4"/>
    <p:sldId id="274" r:id="rId5"/>
    <p:sldId id="275" r:id="rId6"/>
    <p:sldId id="272" r:id="rId7"/>
    <p:sldId id="277" r:id="rId8"/>
    <p:sldId id="257" r:id="rId9"/>
    <p:sldId id="259" r:id="rId10"/>
    <p:sldId id="258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8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35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F2900-6B11-4EF6-93B7-0E29BF5231FF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6F87A-BB1F-4476-AF94-299755D592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44541" lvl="1" indent="-500051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dirty="0" smtClean="0"/>
              <a:t>High quality instruction and interventions matched to student need (</a:t>
            </a:r>
            <a:r>
              <a:rPr lang="en-US" dirty="0" err="1" smtClean="0"/>
              <a:t>Batsche</a:t>
            </a:r>
            <a:r>
              <a:rPr lang="en-US" dirty="0" smtClean="0"/>
              <a:t>, 2006)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Explicit and systematic instruction of strategies (direct explanation, modeling and group practice)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Intensive writing across the curriculum</a:t>
            </a:r>
          </a:p>
          <a:p>
            <a:pPr lvl="2">
              <a:lnSpc>
                <a:spcPct val="90000"/>
              </a:lnSpc>
              <a:defRPr/>
            </a:pPr>
            <a:r>
              <a:rPr lang="en-US" dirty="0" smtClean="0"/>
              <a:t>Intensive basic skills instruction to develop missing foundational skills</a:t>
            </a:r>
          </a:p>
          <a:p>
            <a:pPr marL="0" lvl="1">
              <a:defRPr/>
            </a:pPr>
            <a:r>
              <a:rPr lang="en-US" dirty="0" smtClean="0"/>
              <a:t>2. Monitoring progress frequently to make changes to instruction (formative assessment including progress monitoring and fidelity checks) 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962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5A7B1E-1764-4338-A223-345AA0E7BFE1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See page 10 for additional discussion points</a:t>
            </a:r>
          </a:p>
        </p:txBody>
      </p:sp>
      <p:sp>
        <p:nvSpPr>
          <p:cNvPr id="1003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37BE2A-A05C-4472-BB20-BA925D7670DF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Point out the document and briefly walk participants through the Table of Contents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Information provided in Framework – p. 4.</a:t>
            </a:r>
          </a:p>
          <a:p>
            <a:endParaRPr lang="en-US" smtClean="0"/>
          </a:p>
          <a:p>
            <a:r>
              <a:rPr lang="en-US" smtClean="0"/>
              <a:t>Up to 80% of potential dropouts can be identified before students begin sophomore year.</a:t>
            </a:r>
          </a:p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B7A278-0281-456B-BA4A-38B93F868A0C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Quick overview of the 6 components – announce what the 6 components are.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This activity should take 10-15 minutes. Give assignment, participants talk for 5 minutes, the share out to entire group.</a:t>
            </a: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681646-8E8F-423A-98D6-65094585E0D9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113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We won’t go into detail on the first one since that will be discussed more thoroughly in Part II: Tier One – A Closer Look!</a:t>
            </a:r>
          </a:p>
        </p:txBody>
      </p:sp>
      <p:sp>
        <p:nvSpPr>
          <p:cNvPr id="9114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EBFB49-8780-48B7-8F44-6E5AFAE71EB2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Slides 27-35 should confirm what the groups are reporting.  There’s no need to go through each slide, but perhaps highlight anything the groups missed while sharing out.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38982D-21CA-4A11-9BAA-127B0707B955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  <a:buClr>
                <a:schemeClr val="accent1"/>
              </a:buClr>
              <a:buFontTx/>
              <a:buChar char="•"/>
            </a:pPr>
            <a:r>
              <a:rPr lang="en-US" smtClean="0"/>
              <a:t>The capacity to overcome risk factors to move toward positive development Bonnie Bernard, 2004</a:t>
            </a:r>
          </a:p>
          <a:p>
            <a:pPr>
              <a:lnSpc>
                <a:spcPct val="90000"/>
              </a:lnSpc>
              <a:buClr>
                <a:schemeClr val="accent1"/>
              </a:buClr>
              <a:buFont typeface="Wingdings" pitchFamily="2" charset="2"/>
              <a:buNone/>
            </a:pPr>
            <a:endParaRPr lang="en-US" smtClean="0"/>
          </a:p>
          <a:p>
            <a:pPr>
              <a:lnSpc>
                <a:spcPct val="90000"/>
              </a:lnSpc>
              <a:buClr>
                <a:schemeClr val="accent1"/>
              </a:buClr>
              <a:buFontTx/>
              <a:buChar char="•"/>
            </a:pPr>
            <a:r>
              <a:rPr lang="en-US" smtClean="0"/>
              <a:t>To spring back or rebound and successfully adapt in the face of adversity Henderson &amp; Milstein, 2003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DE06D-ED86-4FBA-8DCB-FF10D08EE028}" type="datetimeFigureOut">
              <a:rPr lang="en-US" smtClean="0"/>
              <a:pPr/>
              <a:t>10/19/11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5D9C1-CAAF-430A-98E4-BFE3A65F7DB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tinetwork.org/professional/virtualvisit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762000"/>
            <a:ext cx="8153400" cy="1295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dirty="0" err="1" smtClean="0"/>
              <a:t>RtII</a:t>
            </a:r>
            <a:r>
              <a:rPr lang="en-US" sz="3600" dirty="0" smtClean="0"/>
              <a:t> at the Secondary Level:</a:t>
            </a:r>
            <a:br>
              <a:rPr lang="en-US" sz="3600" dirty="0" smtClean="0"/>
            </a:br>
            <a:r>
              <a:rPr lang="en-US" sz="3000" dirty="0" smtClean="0"/>
              <a:t>What Does </a:t>
            </a:r>
            <a:r>
              <a:rPr lang="en-US" sz="3000" i="1" dirty="0" smtClean="0"/>
              <a:t>That</a:t>
            </a:r>
            <a:r>
              <a:rPr lang="en-US" sz="3000" dirty="0" smtClean="0"/>
              <a:t> Look Like?</a:t>
            </a:r>
            <a:endParaRPr lang="en-US" sz="3000" dirty="0" smtClean="0">
              <a:solidFill>
                <a:schemeClr val="accent2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4191000"/>
            <a:ext cx="7543800" cy="1524000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US" sz="2800" dirty="0" smtClean="0"/>
              <a:t>Northwest Tri-County Intermediate Unit 5</a:t>
            </a:r>
          </a:p>
          <a:p>
            <a:pPr eaLnBrk="1" hangingPunct="1"/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eaLnBrk="1" hangingPunct="1"/>
            <a:r>
              <a:rPr lang="en-US" sz="1400" dirty="0" smtClean="0"/>
              <a:t/>
            </a:r>
            <a:br>
              <a:rPr lang="en-US" sz="1400" dirty="0" smtClean="0"/>
            </a:br>
            <a:endParaRPr lang="en-US" sz="1400" dirty="0" smtClean="0"/>
          </a:p>
        </p:txBody>
      </p:sp>
      <p:pic>
        <p:nvPicPr>
          <p:cNvPr id="3076" name="Picture 7" descr="logo_RtI-I 286-gray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2625" y="1905000"/>
            <a:ext cx="24161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chemeClr val="accent2"/>
              </a:buClr>
              <a:buFont typeface="Times New Roman" pitchFamily="18" charset="0"/>
              <a:buNone/>
            </a:pPr>
            <a:r>
              <a:rPr lang="en-US" sz="3200" smtClean="0"/>
              <a:t>1. High-quality classroom instruction/standards-aligned core curriculum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High-quality general education instruction using a standards-aligned “core curriculum” for </a:t>
            </a:r>
            <a:r>
              <a:rPr lang="en-US" u="sng" smtClean="0"/>
              <a:t>all</a:t>
            </a:r>
            <a:r>
              <a:rPr lang="en-US" smtClean="0"/>
              <a:t> students.</a:t>
            </a:r>
          </a:p>
          <a:p>
            <a:pPr lvl="1"/>
            <a:r>
              <a:rPr lang="en-US" smtClean="0"/>
              <a:t>All students receive an integrated system of aligned curriculum, instruction, and assessment.</a:t>
            </a:r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B166E00-2EAD-46D8-B599-DC0D00768947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E2AA73-64CD-4F7B-A1AB-DE366E25698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848600" cy="1600200"/>
          </a:xfrm>
        </p:spPr>
        <p:txBody>
          <a:bodyPr/>
          <a:lstStyle/>
          <a:p>
            <a:pPr marL="800100" indent="-800100"/>
            <a:r>
              <a:rPr lang="en-US" smtClean="0"/>
              <a:t>2. Relational Support</a:t>
            </a:r>
            <a:br>
              <a:rPr lang="en-US" smtClean="0"/>
            </a:br>
            <a:endParaRPr lang="en-US" smtClean="0"/>
          </a:p>
        </p:txBody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16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smtClean="0"/>
              <a:t>The system includes elements of PA’s Resiliency/Wellness systemic approach*:</a:t>
            </a:r>
          </a:p>
          <a:p>
            <a:pPr>
              <a:lnSpc>
                <a:spcPct val="80000"/>
              </a:lnSpc>
              <a:buClr>
                <a:schemeClr val="accent1"/>
              </a:buClr>
            </a:pPr>
            <a:r>
              <a:rPr lang="en-US" sz="2800" smtClean="0"/>
              <a:t>High expectations</a:t>
            </a:r>
          </a:p>
          <a:p>
            <a:pPr>
              <a:lnSpc>
                <a:spcPct val="80000"/>
              </a:lnSpc>
              <a:buClr>
                <a:schemeClr val="accent1"/>
              </a:buClr>
            </a:pPr>
            <a:r>
              <a:rPr lang="en-US" sz="2800" smtClean="0"/>
              <a:t>Meaningful student engagement</a:t>
            </a:r>
          </a:p>
          <a:p>
            <a:pPr>
              <a:lnSpc>
                <a:spcPct val="80000"/>
              </a:lnSpc>
              <a:buClr>
                <a:schemeClr val="accent1"/>
              </a:buClr>
            </a:pPr>
            <a:r>
              <a:rPr lang="en-US" sz="2800" smtClean="0"/>
              <a:t>Connectiveness and bonding</a:t>
            </a:r>
          </a:p>
          <a:p>
            <a:pPr>
              <a:lnSpc>
                <a:spcPct val="80000"/>
              </a:lnSpc>
              <a:buClr>
                <a:schemeClr val="accent1"/>
              </a:buClr>
            </a:pPr>
            <a:r>
              <a:rPr lang="en-US" sz="2800" smtClean="0"/>
              <a:t>Skills for life</a:t>
            </a:r>
          </a:p>
          <a:p>
            <a:pPr>
              <a:lnSpc>
                <a:spcPct val="80000"/>
              </a:lnSpc>
              <a:buClr>
                <a:schemeClr val="accent1"/>
              </a:buClr>
            </a:pPr>
            <a:r>
              <a:rPr lang="en-US" sz="2800" smtClean="0"/>
              <a:t>Clear and consistent boundaries</a:t>
            </a:r>
          </a:p>
          <a:p>
            <a:pPr>
              <a:lnSpc>
                <a:spcPct val="80000"/>
              </a:lnSpc>
              <a:buClr>
                <a:schemeClr val="accent1"/>
              </a:buClr>
            </a:pPr>
            <a:r>
              <a:rPr lang="en-US" sz="2800" smtClean="0"/>
              <a:t>Unconditional support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n-US" sz="2800" smtClean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sz="2800" smtClean="0"/>
              <a:t>*</a:t>
            </a:r>
            <a:r>
              <a:rPr lang="en-US" sz="1800" smtClean="0"/>
              <a:t>Adapted from Henderson, N. &amp; Milstein, M. Resiliency in Schools:  Making it Happen for Students and Educators (Corwin Press, 2003).</a:t>
            </a:r>
          </a:p>
        </p:txBody>
      </p:sp>
      <p:sp>
        <p:nvSpPr>
          <p:cNvPr id="29701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0B519DD5-B789-4F55-A9D1-86C5BAC4D5C0}" type="slidenum">
              <a:rPr lang="en-US" sz="1400">
                <a:solidFill>
                  <a:schemeClr val="tx1"/>
                </a:solidFill>
                <a:latin typeface="Arial" charset="0"/>
              </a:rPr>
              <a:pPr algn="r"/>
              <a:t>11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AF4EE09-1CC0-4145-BF1E-72B6C3AD991C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30723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2800" smtClean="0">
                <a:solidFill>
                  <a:schemeClr val="tx1"/>
                </a:solidFill>
              </a:rPr>
              <a:t/>
            </a:r>
            <a:br>
              <a:rPr lang="en-US" sz="2800" smtClean="0">
                <a:solidFill>
                  <a:schemeClr val="tx1"/>
                </a:solidFill>
              </a:rPr>
            </a:br>
            <a:r>
              <a:rPr lang="en-US" sz="2800" smtClean="0">
                <a:solidFill>
                  <a:schemeClr val="tx1"/>
                </a:solidFill>
              </a:rPr>
              <a:t/>
            </a:r>
            <a:br>
              <a:rPr lang="en-US" sz="2800" smtClean="0">
                <a:solidFill>
                  <a:schemeClr val="tx1"/>
                </a:solidFill>
              </a:rPr>
            </a:br>
            <a:r>
              <a:rPr lang="en-US" smtClean="0"/>
              <a:t>2. Relational Support</a:t>
            </a:r>
            <a:r>
              <a:rPr lang="en-US" sz="6600" smtClean="0"/>
              <a:t/>
            </a:r>
            <a:br>
              <a:rPr lang="en-US" sz="6600" smtClean="0"/>
            </a:br>
            <a:endParaRPr lang="en-US" sz="6000" smtClean="0"/>
          </a:p>
        </p:txBody>
      </p:sp>
      <p:sp>
        <p:nvSpPr>
          <p:cNvPr id="30724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772400" cy="4953000"/>
          </a:xfrm>
        </p:spPr>
        <p:txBody>
          <a:bodyPr/>
          <a:lstStyle/>
          <a:p>
            <a:pPr>
              <a:buClr>
                <a:schemeClr val="accent1"/>
              </a:buClr>
            </a:pPr>
            <a:r>
              <a:rPr lang="en-US" sz="2800" smtClean="0">
                <a:latin typeface="Times New Roman" pitchFamily="18" charset="0"/>
              </a:rPr>
              <a:t>A structured system is in place to:</a:t>
            </a:r>
          </a:p>
          <a:p>
            <a:pPr lvl="1"/>
            <a:r>
              <a:rPr lang="en-US" smtClean="0">
                <a:latin typeface="Times New Roman" pitchFamily="18" charset="0"/>
              </a:rPr>
              <a:t> provide students the appropriate level and intensity of support needed to engage in academic learning, </a:t>
            </a:r>
          </a:p>
          <a:p>
            <a:pPr lvl="1"/>
            <a:r>
              <a:rPr lang="en-US" smtClean="0">
                <a:latin typeface="Times New Roman" pitchFamily="18" charset="0"/>
              </a:rPr>
              <a:t>remain in school and complete course requirements successfully.</a:t>
            </a:r>
          </a:p>
          <a:p>
            <a:pPr>
              <a:buClr>
                <a:schemeClr val="accent1"/>
              </a:buClr>
            </a:pPr>
            <a:endParaRPr lang="en-US" sz="2800" smtClean="0">
              <a:latin typeface="Times New Roman" pitchFamily="18" charset="0"/>
            </a:endParaRPr>
          </a:p>
          <a:p>
            <a:pPr>
              <a:buClr>
                <a:schemeClr val="accent1"/>
              </a:buClr>
            </a:pPr>
            <a:r>
              <a:rPr lang="en-US" sz="2800" smtClean="0">
                <a:latin typeface="Times New Roman" pitchFamily="18" charset="0"/>
              </a:rPr>
              <a:t>Attendance, discipline, and student performance date are used to design and implement a tiered system  of academic and relational support.</a:t>
            </a:r>
          </a:p>
          <a:p>
            <a:endParaRPr lang="en-US" sz="3600" smtClean="0">
              <a:latin typeface="Times New Roman" pitchFamily="18" charset="0"/>
            </a:endParaRPr>
          </a:p>
        </p:txBody>
      </p:sp>
      <p:sp>
        <p:nvSpPr>
          <p:cNvPr id="30725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CBE89EC2-EBAD-4E18-9D27-7402CAB2ACDC}" type="slidenum">
              <a:rPr lang="en-US" sz="1400">
                <a:solidFill>
                  <a:schemeClr val="tx1"/>
                </a:solidFill>
                <a:latin typeface="Arial" charset="0"/>
              </a:rPr>
              <a:pPr algn="r"/>
              <a:t>12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F1FA1D-9D66-4890-8563-017802E2D65F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31747" name="Oval 13"/>
          <p:cNvSpPr>
            <a:spLocks noChangeArrowheads="1"/>
          </p:cNvSpPr>
          <p:nvPr/>
        </p:nvSpPr>
        <p:spPr bwMode="auto">
          <a:xfrm>
            <a:off x="1905000" y="3429000"/>
            <a:ext cx="1654175" cy="1295400"/>
          </a:xfrm>
          <a:prstGeom prst="ellipse">
            <a:avLst/>
          </a:prstGeom>
          <a:solidFill>
            <a:srgbClr val="C2B8D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48" name="Text Box 14"/>
          <p:cNvSpPr txBox="1">
            <a:spLocks noChangeArrowheads="1"/>
          </p:cNvSpPr>
          <p:nvPr/>
        </p:nvSpPr>
        <p:spPr bwMode="auto">
          <a:xfrm>
            <a:off x="1981200" y="3657600"/>
            <a:ext cx="1905000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900" b="1">
                <a:solidFill>
                  <a:schemeClr val="tx1"/>
                </a:solidFill>
                <a:latin typeface="Arial" charset="0"/>
              </a:rPr>
              <a:t> Clear &amp; </a:t>
            </a:r>
          </a:p>
          <a:p>
            <a:pPr algn="l"/>
            <a:r>
              <a:rPr lang="en-US" sz="900" b="1">
                <a:solidFill>
                  <a:schemeClr val="tx1"/>
                </a:solidFill>
                <a:latin typeface="Arial" charset="0"/>
              </a:rPr>
              <a:t>Consistent Boundaries</a:t>
            </a:r>
          </a:p>
          <a:p>
            <a:pPr algn="l"/>
            <a:endParaRPr lang="en-US" sz="300" b="1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800">
                <a:solidFill>
                  <a:schemeClr val="tx1"/>
                </a:solidFill>
                <a:latin typeface="Arial" charset="0"/>
              </a:rPr>
              <a:t>School Code of Conduct</a:t>
            </a:r>
          </a:p>
          <a:p>
            <a:pPr algn="l"/>
            <a:r>
              <a:rPr lang="en-US" sz="800">
                <a:solidFill>
                  <a:schemeClr val="tx1"/>
                </a:solidFill>
                <a:latin typeface="Arial" charset="0"/>
              </a:rPr>
              <a:t> Truancy Intervention Plan/Tool Kit</a:t>
            </a:r>
          </a:p>
          <a:p>
            <a:pPr algn="l"/>
            <a:r>
              <a:rPr lang="en-US" sz="800">
                <a:solidFill>
                  <a:schemeClr val="tx1"/>
                </a:solidFill>
                <a:latin typeface="Arial" charset="0"/>
              </a:rPr>
              <a:t> School-wide Positive Behavior </a:t>
            </a:r>
          </a:p>
          <a:p>
            <a:pPr algn="l"/>
            <a:r>
              <a:rPr lang="en-US" sz="800">
                <a:solidFill>
                  <a:schemeClr val="tx1"/>
                </a:solidFill>
                <a:latin typeface="Arial" charset="0"/>
              </a:rPr>
              <a:t>Supports Training</a:t>
            </a:r>
          </a:p>
        </p:txBody>
      </p:sp>
      <p:sp>
        <p:nvSpPr>
          <p:cNvPr id="31749" name="Oval 15"/>
          <p:cNvSpPr>
            <a:spLocks noChangeArrowheads="1"/>
          </p:cNvSpPr>
          <p:nvPr/>
        </p:nvSpPr>
        <p:spPr bwMode="auto">
          <a:xfrm>
            <a:off x="3733800" y="4495800"/>
            <a:ext cx="1676400" cy="1371600"/>
          </a:xfrm>
          <a:prstGeom prst="ellipse">
            <a:avLst/>
          </a:prstGeom>
          <a:solidFill>
            <a:srgbClr val="C2B8D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50" name="Oval 16"/>
          <p:cNvSpPr>
            <a:spLocks noChangeArrowheads="1"/>
          </p:cNvSpPr>
          <p:nvPr/>
        </p:nvSpPr>
        <p:spPr bwMode="auto">
          <a:xfrm>
            <a:off x="5486400" y="3352800"/>
            <a:ext cx="1676400" cy="1371600"/>
          </a:xfrm>
          <a:prstGeom prst="ellipse">
            <a:avLst/>
          </a:prstGeom>
          <a:solidFill>
            <a:srgbClr val="C2B8D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51" name="Oval 17"/>
          <p:cNvSpPr>
            <a:spLocks noChangeArrowheads="1"/>
          </p:cNvSpPr>
          <p:nvPr/>
        </p:nvSpPr>
        <p:spPr bwMode="auto">
          <a:xfrm>
            <a:off x="5127625" y="1905000"/>
            <a:ext cx="1654175" cy="1295400"/>
          </a:xfrm>
          <a:prstGeom prst="ellipse">
            <a:avLst/>
          </a:prstGeom>
          <a:solidFill>
            <a:srgbClr val="C2B8D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52" name="Oval 18"/>
          <p:cNvSpPr>
            <a:spLocks noChangeArrowheads="1"/>
          </p:cNvSpPr>
          <p:nvPr/>
        </p:nvSpPr>
        <p:spPr bwMode="auto">
          <a:xfrm>
            <a:off x="3733800" y="990600"/>
            <a:ext cx="1654175" cy="1447800"/>
          </a:xfrm>
          <a:prstGeom prst="ellipse">
            <a:avLst/>
          </a:prstGeom>
          <a:solidFill>
            <a:srgbClr val="C2B8D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53" name="Oval 19"/>
          <p:cNvSpPr>
            <a:spLocks noChangeArrowheads="1"/>
          </p:cNvSpPr>
          <p:nvPr/>
        </p:nvSpPr>
        <p:spPr bwMode="auto">
          <a:xfrm>
            <a:off x="2057400" y="1905000"/>
            <a:ext cx="1654175" cy="1371600"/>
          </a:xfrm>
          <a:prstGeom prst="ellipse">
            <a:avLst/>
          </a:prstGeom>
          <a:solidFill>
            <a:srgbClr val="C2B8DE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464916" name="AutoShape 20"/>
          <p:cNvSpPr>
            <a:spLocks noChangeArrowheads="1"/>
          </p:cNvSpPr>
          <p:nvPr/>
        </p:nvSpPr>
        <p:spPr bwMode="auto">
          <a:xfrm>
            <a:off x="3200400" y="2514600"/>
            <a:ext cx="2667000" cy="2133600"/>
          </a:xfrm>
          <a:prstGeom prst="star5">
            <a:avLst/>
          </a:prstGeom>
          <a:solidFill>
            <a:srgbClr val="C2B8D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>
              <a:defRPr/>
            </a:pPr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55" name="AutoShape 21"/>
          <p:cNvSpPr>
            <a:spLocks noChangeArrowheads="1"/>
          </p:cNvSpPr>
          <p:nvPr/>
        </p:nvSpPr>
        <p:spPr bwMode="auto">
          <a:xfrm rot="1049567">
            <a:off x="5486400" y="1560513"/>
            <a:ext cx="838200" cy="192087"/>
          </a:xfrm>
          <a:prstGeom prst="curvedDownArrow">
            <a:avLst>
              <a:gd name="adj1" fmla="val 87273"/>
              <a:gd name="adj2" fmla="val 174546"/>
              <a:gd name="adj3" fmla="val 74236"/>
            </a:avLst>
          </a:prstGeom>
          <a:solidFill>
            <a:srgbClr val="C2B8D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56" name="Text Box 22"/>
          <p:cNvSpPr txBox="1">
            <a:spLocks noChangeArrowheads="1"/>
          </p:cNvSpPr>
          <p:nvPr/>
        </p:nvSpPr>
        <p:spPr bwMode="auto">
          <a:xfrm>
            <a:off x="3886200" y="1066800"/>
            <a:ext cx="2111375" cy="123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900" b="1">
                <a:solidFill>
                  <a:schemeClr val="tx1"/>
                </a:solidFill>
                <a:latin typeface="Arial" charset="0"/>
              </a:rPr>
              <a:t>High Expectations</a:t>
            </a:r>
          </a:p>
          <a:p>
            <a:pPr algn="l"/>
            <a:endParaRPr lang="en-US" sz="300" b="1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PDE Standards/PSSA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Governor’s Institutes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Accountability Block Grants 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Project 720/CFF/Dual enrollment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Governor’s Special Education Performance Grants</a:t>
            </a:r>
          </a:p>
          <a:p>
            <a:pPr algn="l"/>
            <a:endParaRPr lang="en-US" sz="9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57" name="Text Box 23"/>
          <p:cNvSpPr txBox="1">
            <a:spLocks noChangeArrowheads="1"/>
          </p:cNvSpPr>
          <p:nvPr/>
        </p:nvSpPr>
        <p:spPr bwMode="auto">
          <a:xfrm>
            <a:off x="5410200" y="2057400"/>
            <a:ext cx="1524000" cy="95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US" sz="900" b="1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900" b="1">
                <a:solidFill>
                  <a:schemeClr val="tx1"/>
                </a:solidFill>
                <a:latin typeface="Arial" charset="0"/>
              </a:rPr>
              <a:t>Meaningful Student</a:t>
            </a:r>
          </a:p>
          <a:p>
            <a:pPr algn="l"/>
            <a:r>
              <a:rPr lang="en-US" sz="900" b="1">
                <a:solidFill>
                  <a:schemeClr val="tx1"/>
                </a:solidFill>
                <a:latin typeface="Arial" charset="0"/>
              </a:rPr>
              <a:t>Engagement</a:t>
            </a:r>
          </a:p>
          <a:p>
            <a:pPr algn="l"/>
            <a:endParaRPr lang="en-US" sz="300" b="1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 Student Council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 Service Learning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Youth Surveys</a:t>
            </a:r>
          </a:p>
        </p:txBody>
      </p:sp>
      <p:sp>
        <p:nvSpPr>
          <p:cNvPr id="31758" name="Text Box 24"/>
          <p:cNvSpPr txBox="1">
            <a:spLocks noChangeArrowheads="1"/>
          </p:cNvSpPr>
          <p:nvPr/>
        </p:nvSpPr>
        <p:spPr bwMode="auto">
          <a:xfrm>
            <a:off x="5638800" y="3505200"/>
            <a:ext cx="2111375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900" b="1">
                <a:solidFill>
                  <a:schemeClr val="tx1"/>
                </a:solidFill>
                <a:latin typeface="Arial" charset="0"/>
              </a:rPr>
              <a:t> Connectiveness &amp; </a:t>
            </a:r>
          </a:p>
          <a:p>
            <a:pPr algn="l"/>
            <a:r>
              <a:rPr lang="en-US" sz="900" b="1">
                <a:solidFill>
                  <a:schemeClr val="tx1"/>
                </a:solidFill>
                <a:latin typeface="Arial" charset="0"/>
              </a:rPr>
              <a:t>Bonding</a:t>
            </a:r>
          </a:p>
          <a:p>
            <a:pPr algn="l"/>
            <a:endParaRPr lang="en-US" sz="300" b="1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Mentoring &amp; Drop-out grants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 Parent Involvement Conference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 After school/summer programs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 Homeless, Migrant &amp; Refugee 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student programs</a:t>
            </a:r>
          </a:p>
        </p:txBody>
      </p:sp>
      <p:sp>
        <p:nvSpPr>
          <p:cNvPr id="31759" name="Text Box 25"/>
          <p:cNvSpPr txBox="1">
            <a:spLocks noChangeArrowheads="1"/>
          </p:cNvSpPr>
          <p:nvPr/>
        </p:nvSpPr>
        <p:spPr bwMode="auto">
          <a:xfrm>
            <a:off x="3886200" y="4648200"/>
            <a:ext cx="211137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900" b="1">
                <a:solidFill>
                  <a:schemeClr val="tx1"/>
                </a:solidFill>
                <a:latin typeface="Arial" charset="0"/>
              </a:rPr>
              <a:t>Skills for Life</a:t>
            </a:r>
          </a:p>
          <a:p>
            <a:pPr algn="l"/>
            <a:endParaRPr lang="en-US" sz="300" b="1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Anti-bullying programs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Character education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 Social/Emotional learning</a:t>
            </a:r>
          </a:p>
          <a:p>
            <a:pPr algn="l"/>
            <a:r>
              <a:rPr lang="en-US" sz="800">
                <a:solidFill>
                  <a:schemeClr val="tx1"/>
                </a:solidFill>
                <a:latin typeface="Arial" charset="0"/>
              </a:rPr>
              <a:t> Resiliency training</a:t>
            </a:r>
            <a:endParaRPr lang="en-US" sz="900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 Anti-tobacco/drug programs</a:t>
            </a:r>
          </a:p>
          <a:p>
            <a:pPr algn="l"/>
            <a:r>
              <a:rPr lang="en-US" sz="900">
                <a:solidFill>
                  <a:schemeClr val="tx1"/>
                </a:solidFill>
                <a:latin typeface="Arial" charset="0"/>
              </a:rPr>
              <a:t> Career Counseling Grants </a:t>
            </a:r>
          </a:p>
        </p:txBody>
      </p:sp>
      <p:sp>
        <p:nvSpPr>
          <p:cNvPr id="31760" name="Text Box 26"/>
          <p:cNvSpPr txBox="1">
            <a:spLocks noChangeArrowheads="1"/>
          </p:cNvSpPr>
          <p:nvPr/>
        </p:nvSpPr>
        <p:spPr bwMode="auto">
          <a:xfrm>
            <a:off x="2133600" y="2057400"/>
            <a:ext cx="2111375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900" b="1">
                <a:solidFill>
                  <a:schemeClr val="tx1"/>
                </a:solidFill>
                <a:latin typeface="Arial" charset="0"/>
              </a:rPr>
              <a:t> Unconditional Support </a:t>
            </a:r>
          </a:p>
          <a:p>
            <a:pPr algn="l"/>
            <a:endParaRPr lang="en-US" sz="300" b="1">
              <a:solidFill>
                <a:schemeClr val="tx1"/>
              </a:solidFill>
              <a:latin typeface="Arial" charset="0"/>
            </a:endParaRPr>
          </a:p>
          <a:p>
            <a:pPr algn="l"/>
            <a:r>
              <a:rPr lang="en-US" sz="800">
                <a:solidFill>
                  <a:schemeClr val="tx1"/>
                </a:solidFill>
                <a:latin typeface="Arial" charset="0"/>
              </a:rPr>
              <a:t> Alternative Education </a:t>
            </a:r>
          </a:p>
          <a:p>
            <a:pPr algn="l"/>
            <a:r>
              <a:rPr lang="en-US" sz="800">
                <a:solidFill>
                  <a:schemeClr val="tx1"/>
                </a:solidFill>
                <a:latin typeface="Arial" charset="0"/>
              </a:rPr>
              <a:t>Student Assistance Program</a:t>
            </a:r>
          </a:p>
          <a:p>
            <a:pPr algn="l"/>
            <a:r>
              <a:rPr lang="en-US" sz="800">
                <a:solidFill>
                  <a:schemeClr val="tx1"/>
                </a:solidFill>
                <a:latin typeface="Arial" charset="0"/>
              </a:rPr>
              <a:t> Youth Suicide Prevention</a:t>
            </a:r>
          </a:p>
          <a:p>
            <a:pPr algn="l"/>
            <a:r>
              <a:rPr lang="en-US" sz="800">
                <a:solidFill>
                  <a:schemeClr val="tx1"/>
                </a:solidFill>
                <a:latin typeface="Arial" charset="0"/>
              </a:rPr>
              <a:t> Pregnant/Parent/Teen         </a:t>
            </a:r>
          </a:p>
          <a:p>
            <a:pPr algn="l"/>
            <a:r>
              <a:rPr lang="en-US" sz="800">
                <a:solidFill>
                  <a:schemeClr val="tx1"/>
                </a:solidFill>
                <a:latin typeface="Arial" charset="0"/>
              </a:rPr>
              <a:t>ELECT Program</a:t>
            </a:r>
          </a:p>
          <a:p>
            <a:pPr algn="l"/>
            <a:r>
              <a:rPr lang="en-US" sz="800">
                <a:solidFill>
                  <a:schemeClr val="tx1"/>
                </a:solidFill>
                <a:latin typeface="Arial" charset="0"/>
              </a:rPr>
              <a:t>Special Education</a:t>
            </a:r>
          </a:p>
          <a:p>
            <a:pPr algn="l">
              <a:buFontTx/>
              <a:buChar char="•"/>
            </a:pPr>
            <a:endParaRPr lang="en-US" sz="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61" name="Text Box 27"/>
          <p:cNvSpPr txBox="1">
            <a:spLocks noChangeArrowheads="1"/>
          </p:cNvSpPr>
          <p:nvPr/>
        </p:nvSpPr>
        <p:spPr bwMode="auto">
          <a:xfrm>
            <a:off x="3581400" y="3352800"/>
            <a:ext cx="21113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>
                <a:solidFill>
                  <a:schemeClr val="tx1"/>
                </a:solidFill>
                <a:latin typeface="Arial" charset="0"/>
              </a:rPr>
              <a:t>Strong Results       for </a:t>
            </a:r>
          </a:p>
          <a:p>
            <a:r>
              <a:rPr lang="en-US" sz="1800" b="1">
                <a:solidFill>
                  <a:schemeClr val="tx1"/>
                </a:solidFill>
                <a:latin typeface="Arial" charset="0"/>
              </a:rPr>
              <a:t>Students</a:t>
            </a:r>
          </a:p>
        </p:txBody>
      </p:sp>
      <p:sp>
        <p:nvSpPr>
          <p:cNvPr id="31762" name="AutoShape 28"/>
          <p:cNvSpPr>
            <a:spLocks noChangeArrowheads="1"/>
          </p:cNvSpPr>
          <p:nvPr/>
        </p:nvSpPr>
        <p:spPr bwMode="auto">
          <a:xfrm rot="-1217999">
            <a:off x="2971800" y="1484313"/>
            <a:ext cx="838200" cy="192087"/>
          </a:xfrm>
          <a:prstGeom prst="curvedDownArrow">
            <a:avLst>
              <a:gd name="adj1" fmla="val 87273"/>
              <a:gd name="adj2" fmla="val 174546"/>
              <a:gd name="adj3" fmla="val 74236"/>
            </a:avLst>
          </a:prstGeom>
          <a:solidFill>
            <a:srgbClr val="C2B8D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63" name="AutoShape 29"/>
          <p:cNvSpPr>
            <a:spLocks noChangeArrowheads="1"/>
          </p:cNvSpPr>
          <p:nvPr/>
        </p:nvSpPr>
        <p:spPr bwMode="auto">
          <a:xfrm rot="5759773">
            <a:off x="6458744" y="3066256"/>
            <a:ext cx="838200" cy="192088"/>
          </a:xfrm>
          <a:prstGeom prst="curvedDownArrow">
            <a:avLst>
              <a:gd name="adj1" fmla="val 87273"/>
              <a:gd name="adj2" fmla="val 174545"/>
              <a:gd name="adj3" fmla="val 74236"/>
            </a:avLst>
          </a:prstGeom>
          <a:solidFill>
            <a:srgbClr val="C2B8D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64" name="AutoShape 30"/>
          <p:cNvSpPr>
            <a:spLocks noChangeArrowheads="1"/>
          </p:cNvSpPr>
          <p:nvPr/>
        </p:nvSpPr>
        <p:spPr bwMode="auto">
          <a:xfrm rot="8620653">
            <a:off x="5334000" y="4970463"/>
            <a:ext cx="838200" cy="192087"/>
          </a:xfrm>
          <a:prstGeom prst="curvedDownArrow">
            <a:avLst>
              <a:gd name="adj1" fmla="val 87273"/>
              <a:gd name="adj2" fmla="val 174546"/>
              <a:gd name="adj3" fmla="val 74236"/>
            </a:avLst>
          </a:prstGeom>
          <a:solidFill>
            <a:srgbClr val="C2B8D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65" name="AutoShape 31"/>
          <p:cNvSpPr>
            <a:spLocks noChangeArrowheads="1"/>
          </p:cNvSpPr>
          <p:nvPr/>
        </p:nvSpPr>
        <p:spPr bwMode="auto">
          <a:xfrm rot="-9041144">
            <a:off x="2819400" y="4876800"/>
            <a:ext cx="838200" cy="192088"/>
          </a:xfrm>
          <a:prstGeom prst="curvedDownArrow">
            <a:avLst>
              <a:gd name="adj1" fmla="val 87273"/>
              <a:gd name="adj2" fmla="val 174545"/>
              <a:gd name="adj3" fmla="val 74236"/>
            </a:avLst>
          </a:prstGeom>
          <a:solidFill>
            <a:srgbClr val="C2B8D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66" name="AutoShape 32"/>
          <p:cNvSpPr>
            <a:spLocks noChangeArrowheads="1"/>
          </p:cNvSpPr>
          <p:nvPr/>
        </p:nvSpPr>
        <p:spPr bwMode="auto">
          <a:xfrm rot="-5097517">
            <a:off x="1542257" y="3066256"/>
            <a:ext cx="838200" cy="192087"/>
          </a:xfrm>
          <a:prstGeom prst="curvedDownArrow">
            <a:avLst>
              <a:gd name="adj1" fmla="val 87273"/>
              <a:gd name="adj2" fmla="val 174546"/>
              <a:gd name="adj3" fmla="val 74236"/>
            </a:avLst>
          </a:prstGeom>
          <a:solidFill>
            <a:srgbClr val="C2B8D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l"/>
            <a:endParaRPr lang="en-US" sz="18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1767" name="Rectangle 34"/>
          <p:cNvSpPr>
            <a:spLocks noChangeArrowheads="1"/>
          </p:cNvSpPr>
          <p:nvPr/>
        </p:nvSpPr>
        <p:spPr bwMode="auto">
          <a:xfrm>
            <a:off x="304800" y="381000"/>
            <a:ext cx="8458200" cy="374650"/>
          </a:xfrm>
          <a:prstGeom prst="rect">
            <a:avLst/>
          </a:prstGeom>
          <a:solidFill>
            <a:schemeClr val="bg1">
              <a:alpha val="90979"/>
            </a:schemeClr>
          </a:solidFill>
          <a:ln w="9525">
            <a:miter lim="800000"/>
            <a:headEnd/>
            <a:tailEnd/>
          </a:ln>
          <a:scene3d>
            <a:camera prst="legacyObliqueTopLeft"/>
            <a:lightRig rig="legacyFlat2" dir="t"/>
          </a:scene3d>
          <a:sp3d extrusionH="125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lIns="0" tIns="0" rIns="0" bIns="0">
            <a:spAutoFit/>
            <a:flatTx/>
          </a:bodyPr>
          <a:lstStyle/>
          <a:p>
            <a:r>
              <a:rPr lang="en-US" sz="2400" b="1">
                <a:latin typeface="Arial" charset="0"/>
              </a:rPr>
              <a:t>Wellness and Resiliency Framework</a:t>
            </a:r>
          </a:p>
        </p:txBody>
      </p:sp>
      <p:sp>
        <p:nvSpPr>
          <p:cNvPr id="31768" name="Text Box 36"/>
          <p:cNvSpPr txBox="1">
            <a:spLocks noChangeArrowheads="1"/>
          </p:cNvSpPr>
          <p:nvPr/>
        </p:nvSpPr>
        <p:spPr bwMode="auto">
          <a:xfrm rot="-1875255">
            <a:off x="5310188" y="4772025"/>
            <a:ext cx="3200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US" sz="4400">
              <a:solidFill>
                <a:schemeClr val="folHlink"/>
              </a:solidFill>
              <a:latin typeface="Arial" charset="0"/>
            </a:endParaRPr>
          </a:p>
        </p:txBody>
      </p:sp>
      <p:sp>
        <p:nvSpPr>
          <p:cNvPr id="31769" name="Rectangle 40"/>
          <p:cNvSpPr>
            <a:spLocks noChangeArrowheads="1"/>
          </p:cNvSpPr>
          <p:nvPr/>
        </p:nvSpPr>
        <p:spPr bwMode="auto">
          <a:xfrm>
            <a:off x="6958013" y="914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50000"/>
              </a:spcBef>
            </a:pPr>
            <a:endParaRPr lang="en-US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1770" name="Rectangle 41"/>
          <p:cNvSpPr>
            <a:spLocks noChangeArrowheads="1"/>
          </p:cNvSpPr>
          <p:nvPr/>
        </p:nvSpPr>
        <p:spPr bwMode="auto">
          <a:xfrm>
            <a:off x="1974850" y="5562600"/>
            <a:ext cx="260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1771" name="Rectangle 42"/>
          <p:cNvSpPr>
            <a:spLocks noChangeArrowheads="1"/>
          </p:cNvSpPr>
          <p:nvPr/>
        </p:nvSpPr>
        <p:spPr bwMode="auto">
          <a:xfrm>
            <a:off x="5181600" y="5562600"/>
            <a:ext cx="3557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0" hangingPunct="0">
              <a:spcBef>
                <a:spcPct val="50000"/>
              </a:spcBef>
            </a:pPr>
            <a:r>
              <a:rPr lang="en-US" sz="24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1772" name="Picture 43" descr="PDE Banner 2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062663"/>
            <a:ext cx="2590800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0528D39-FA8A-4B6B-9DBF-98244BC7D5C7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305800" cy="1371600"/>
          </a:xfrm>
        </p:spPr>
        <p:txBody>
          <a:bodyPr>
            <a:normAutofit fontScale="90000"/>
          </a:bodyPr>
          <a:lstStyle/>
          <a:p>
            <a:pPr marL="800100" indent="-800100"/>
            <a:r>
              <a:rPr lang="en-US" sz="2800" smtClean="0"/>
              <a:t>3.     Scientifically/Evidence Based Interventions, Instructional Methodologies and Strategies</a:t>
            </a:r>
            <a:r>
              <a:rPr lang="en-US" sz="3800" b="1" smtClean="0">
                <a:solidFill>
                  <a:schemeClr val="tx1"/>
                </a:solidFill>
              </a:rPr>
              <a:t/>
            </a:r>
            <a:br>
              <a:rPr lang="en-US" sz="3800" b="1" smtClean="0">
                <a:solidFill>
                  <a:schemeClr val="tx1"/>
                </a:solidFill>
              </a:rPr>
            </a:br>
            <a:endParaRPr lang="en-US" sz="3800" b="1" smtClean="0">
              <a:solidFill>
                <a:schemeClr val="tx1"/>
              </a:solidFill>
            </a:endParaRP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371600"/>
            <a:ext cx="7772400" cy="49117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US" smtClean="0"/>
              <a:t>A well designed model characterized by:</a:t>
            </a:r>
          </a:p>
          <a:p>
            <a:pPr marL="609600" indent="-609600">
              <a:lnSpc>
                <a:spcPct val="90000"/>
              </a:lnSpc>
              <a:buFont typeface="Gill Sans MT" pitchFamily="34" charset="0"/>
              <a:buChar char="–"/>
            </a:pPr>
            <a:r>
              <a:rPr lang="en-US" sz="2800" smtClean="0"/>
              <a:t>High quality instruction and interventions matched to student need </a:t>
            </a:r>
            <a:r>
              <a:rPr lang="en-US" smtClean="0"/>
              <a:t>(</a:t>
            </a:r>
            <a:r>
              <a:rPr lang="en-US" sz="2000" smtClean="0"/>
              <a:t>Batsche, 2006).</a:t>
            </a:r>
          </a:p>
          <a:p>
            <a:pPr marL="609600" indent="-609600">
              <a:lnSpc>
                <a:spcPct val="90000"/>
              </a:lnSpc>
              <a:buFont typeface="Gill Sans MT" pitchFamily="34" charset="0"/>
              <a:buChar char="–"/>
            </a:pPr>
            <a:endParaRPr lang="en-US" sz="2000" smtClean="0"/>
          </a:p>
          <a:p>
            <a:pPr marL="609600" indent="-609600">
              <a:lnSpc>
                <a:spcPct val="90000"/>
              </a:lnSpc>
              <a:buFont typeface="Gill Sans MT" pitchFamily="34" charset="0"/>
              <a:buChar char="–"/>
            </a:pPr>
            <a:r>
              <a:rPr lang="en-US" sz="2800" smtClean="0"/>
              <a:t>Monitoring progress frequently to make changes to instruction (formative assessment including progress monitoring and fidelity checks).</a:t>
            </a:r>
          </a:p>
          <a:p>
            <a:pPr marL="609600" indent="-609600">
              <a:lnSpc>
                <a:spcPct val="90000"/>
              </a:lnSpc>
              <a:buFont typeface="Gill Sans MT" pitchFamily="34" charset="0"/>
              <a:buChar char="–"/>
            </a:pPr>
            <a:endParaRPr lang="en-US" sz="2800" smtClean="0"/>
          </a:p>
          <a:p>
            <a:pPr marL="609600" indent="-609600">
              <a:lnSpc>
                <a:spcPct val="90000"/>
              </a:lnSpc>
              <a:buFont typeface="Gill Sans MT" pitchFamily="34" charset="0"/>
              <a:buChar char="–"/>
            </a:pPr>
            <a:r>
              <a:rPr lang="en-US" sz="2800" smtClean="0"/>
              <a:t>Applying student response data to making educational decisions.</a:t>
            </a:r>
          </a:p>
        </p:txBody>
      </p:sp>
      <p:sp>
        <p:nvSpPr>
          <p:cNvPr id="32773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310ECFE-FF3C-40B0-A998-DAA8C02C95C4}" type="slidenum">
              <a:rPr lang="en-US" sz="1400">
                <a:solidFill>
                  <a:schemeClr val="tx1"/>
                </a:solidFill>
                <a:latin typeface="Arial" charset="0"/>
              </a:rPr>
              <a:pPr algn="r"/>
              <a:t>14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0D1C356-8F21-4615-ABCF-8A6BC37FEC15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4. Tiered Instructional Interventions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Clr>
                <a:schemeClr val="accent1"/>
              </a:buClr>
            </a:pPr>
            <a:r>
              <a:rPr lang="en-US" smtClean="0"/>
              <a:t>Students are provided increasing levels of support matched to their needs.</a:t>
            </a:r>
            <a:endParaRPr lang="en-US" sz="1600" smtClean="0"/>
          </a:p>
          <a:p>
            <a:pPr>
              <a:buClr>
                <a:schemeClr val="accent1"/>
              </a:buClr>
              <a:buFont typeface="Wingdings" pitchFamily="2" charset="2"/>
              <a:buNone/>
            </a:pPr>
            <a:endParaRPr lang="en-US" sz="1200" smtClean="0"/>
          </a:p>
          <a:p>
            <a:pPr>
              <a:buClr>
                <a:schemeClr val="accent1"/>
              </a:buClr>
            </a:pPr>
            <a:r>
              <a:rPr lang="en-US" smtClean="0"/>
              <a:t>Tiered instruction is flexible - adjustments are made based on progress monitoring data.</a:t>
            </a:r>
          </a:p>
          <a:p>
            <a:pPr lvl="1">
              <a:buClr>
                <a:schemeClr val="accent1"/>
              </a:buClr>
            </a:pPr>
            <a:r>
              <a:rPr lang="en-US" smtClean="0"/>
              <a:t>Entrance and exit criteria established</a:t>
            </a:r>
          </a:p>
          <a:p>
            <a:pPr lvl="1">
              <a:buClr>
                <a:schemeClr val="accent1"/>
              </a:buClr>
            </a:pPr>
            <a:r>
              <a:rPr lang="en-US" smtClean="0"/>
              <a:t>Decision trees utilized to match to intervention levels</a:t>
            </a:r>
          </a:p>
          <a:p>
            <a:pPr>
              <a:buClr>
                <a:schemeClr val="accent1"/>
              </a:buClr>
            </a:pPr>
            <a:r>
              <a:rPr lang="en-US" smtClean="0"/>
              <a:t>Integrity checks are structured and provide a system of feedback and improvement.</a:t>
            </a:r>
          </a:p>
        </p:txBody>
      </p:sp>
      <p:sp>
        <p:nvSpPr>
          <p:cNvPr id="33797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9FE48CC2-5E13-4D82-8B7A-E29546F983ED}" type="slidenum">
              <a:rPr lang="en-US" sz="1400">
                <a:solidFill>
                  <a:schemeClr val="tx1"/>
                </a:solidFill>
                <a:latin typeface="Arial" charset="0"/>
              </a:rPr>
              <a:pPr algn="r"/>
              <a:t>15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3D0BE17-8F24-41D8-93AD-066E2EF63D97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348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smtClean="0"/>
              <a:t>4. </a:t>
            </a:r>
            <a:r>
              <a:rPr lang="en-US" sz="3600" smtClean="0"/>
              <a:t>Tiered Instructional Interventions</a:t>
            </a:r>
          </a:p>
        </p:txBody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accent1"/>
              </a:buClr>
            </a:pPr>
            <a:r>
              <a:rPr lang="en-US" sz="2800" smtClean="0"/>
              <a:t>Tier I:  Foundational instruction in the core subject areas (English/Language Arts, Mathematics, Social Studies and Science).</a:t>
            </a:r>
          </a:p>
          <a:p>
            <a:pPr>
              <a:buClr>
                <a:schemeClr val="accent1"/>
              </a:buClr>
              <a:buFont typeface="Wingdings" pitchFamily="2" charset="2"/>
              <a:buNone/>
            </a:pPr>
            <a:endParaRPr lang="en-US" sz="2800" smtClean="0"/>
          </a:p>
          <a:p>
            <a:pPr>
              <a:buClr>
                <a:schemeClr val="accent1"/>
              </a:buClr>
            </a:pPr>
            <a:r>
              <a:rPr lang="en-US" sz="2800" smtClean="0"/>
              <a:t>Tier II:  Targeted intervention in academic and/or behavioral/relational support in addition to the core.</a:t>
            </a:r>
          </a:p>
          <a:p>
            <a:pPr>
              <a:buClr>
                <a:schemeClr val="accent1"/>
              </a:buClr>
              <a:buFont typeface="Wingdings" pitchFamily="2" charset="2"/>
              <a:buNone/>
            </a:pPr>
            <a:endParaRPr lang="en-US" sz="2800" smtClean="0"/>
          </a:p>
          <a:p>
            <a:pPr>
              <a:buClr>
                <a:schemeClr val="accent1"/>
              </a:buClr>
            </a:pPr>
            <a:r>
              <a:rPr lang="en-US" sz="2800" smtClean="0"/>
              <a:t>Tier III:  Intensive intervention in academic and/or behavioral/relational support in addition to core.</a:t>
            </a:r>
          </a:p>
        </p:txBody>
      </p:sp>
      <p:sp>
        <p:nvSpPr>
          <p:cNvPr id="34821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84216AA-8912-4E3D-9097-64D3919E08EF}" type="slidenum">
              <a:rPr lang="en-US" sz="1400">
                <a:solidFill>
                  <a:schemeClr val="tx1"/>
                </a:solidFill>
                <a:latin typeface="Arial" charset="0"/>
              </a:rPr>
              <a:pPr algn="r"/>
              <a:t>16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DAB52A9-6138-4B1F-A425-5CE9DDF2D0A1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pPr marL="800100" indent="-800100"/>
            <a:r>
              <a:rPr lang="en-US" smtClean="0"/>
              <a:t>5. Data-Based Decision Making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229600" cy="57912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accent1"/>
              </a:buClr>
            </a:pPr>
            <a:r>
              <a:rPr lang="en-US" sz="2800" smtClean="0"/>
              <a:t>Universal screening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Brief and efficient 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Examples:</a:t>
            </a:r>
          </a:p>
          <a:p>
            <a:pPr lvl="2">
              <a:lnSpc>
                <a:spcPct val="90000"/>
              </a:lnSpc>
              <a:buClr>
                <a:schemeClr val="tx1"/>
              </a:buClr>
            </a:pPr>
            <a:r>
              <a:rPr lang="en-US" sz="2800" smtClean="0"/>
              <a:t>PSSA Reading, Writing, and Math Proficiency levels</a:t>
            </a:r>
          </a:p>
          <a:p>
            <a:pPr lvl="2">
              <a:lnSpc>
                <a:spcPct val="90000"/>
              </a:lnSpc>
              <a:buClr>
                <a:schemeClr val="tx1"/>
              </a:buClr>
            </a:pPr>
            <a:r>
              <a:rPr lang="en-US" sz="2800" smtClean="0"/>
              <a:t>PVAAS – individual student projections</a:t>
            </a:r>
          </a:p>
          <a:p>
            <a:pPr lvl="2">
              <a:lnSpc>
                <a:spcPct val="90000"/>
              </a:lnSpc>
              <a:buClr>
                <a:schemeClr val="tx1"/>
              </a:buClr>
            </a:pPr>
            <a:r>
              <a:rPr lang="en-US" sz="2800" smtClean="0"/>
              <a:t>Word and passage reading fluency</a:t>
            </a:r>
          </a:p>
          <a:p>
            <a:pPr lvl="2">
              <a:lnSpc>
                <a:spcPct val="90000"/>
              </a:lnSpc>
              <a:buClr>
                <a:schemeClr val="tx1"/>
              </a:buClr>
            </a:pPr>
            <a:r>
              <a:rPr lang="en-US" sz="2800" smtClean="0"/>
              <a:t>Word analysis skills assessment</a:t>
            </a:r>
          </a:p>
          <a:p>
            <a:pPr lvl="2">
              <a:lnSpc>
                <a:spcPct val="90000"/>
              </a:lnSpc>
              <a:buClr>
                <a:schemeClr val="tx1"/>
              </a:buClr>
            </a:pPr>
            <a:r>
              <a:rPr lang="en-US" sz="2800" smtClean="0"/>
              <a:t>Comprehension skills assessment</a:t>
            </a:r>
          </a:p>
          <a:p>
            <a:pPr lvl="2">
              <a:lnSpc>
                <a:spcPct val="90000"/>
              </a:lnSpc>
              <a:buClr>
                <a:schemeClr val="tx1"/>
              </a:buClr>
            </a:pPr>
            <a:r>
              <a:rPr lang="en-US" sz="2800" smtClean="0"/>
              <a:t>Risk factors (attendance, grades, and discipline referrals)</a:t>
            </a:r>
          </a:p>
          <a:p>
            <a:pPr lvl="2">
              <a:lnSpc>
                <a:spcPct val="90000"/>
              </a:lnSpc>
              <a:buClr>
                <a:schemeClr val="tx1"/>
              </a:buClr>
            </a:pPr>
            <a:endParaRPr lang="en-US" b="1" smtClean="0"/>
          </a:p>
          <a:p>
            <a:pPr>
              <a:lnSpc>
                <a:spcPct val="90000"/>
              </a:lnSpc>
              <a:buClr>
                <a:schemeClr val="accent1"/>
              </a:buClr>
              <a:buFont typeface="Wingdings" pitchFamily="2" charset="2"/>
              <a:buNone/>
            </a:pPr>
            <a:endParaRPr lang="en-US" sz="1200" smtClean="0"/>
          </a:p>
        </p:txBody>
      </p:sp>
      <p:sp>
        <p:nvSpPr>
          <p:cNvPr id="35845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D7CD9277-0DA2-4B98-97F7-756A483085D1}" type="slidenum">
              <a:rPr lang="en-US" sz="1400">
                <a:solidFill>
                  <a:schemeClr val="tx1"/>
                </a:solidFill>
                <a:latin typeface="Arial" charset="0"/>
              </a:rPr>
              <a:pPr algn="r"/>
              <a:t>17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E026837-96E8-451B-AF32-AA604CF7378A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368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5. Data-Based Decision Making</a:t>
            </a:r>
            <a:endParaRPr lang="en-US" smtClean="0">
              <a:solidFill>
                <a:schemeClr val="tx1"/>
              </a:solidFill>
            </a:endParaRPr>
          </a:p>
        </p:txBody>
      </p:sp>
      <p:sp>
        <p:nvSpPr>
          <p:cNvPr id="3686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accent1"/>
              </a:buClr>
            </a:pPr>
            <a:r>
              <a:rPr lang="en-US" smtClean="0"/>
              <a:t>A structured data teaming process collects, analyzes and uses student data to inform instruction and to determine interventions, and supports matched to student needs. Teams:</a:t>
            </a:r>
          </a:p>
          <a:p>
            <a:pPr lvl="2"/>
            <a:r>
              <a:rPr lang="en-US" sz="2800" smtClean="0"/>
              <a:t>collaborate in structured teaming meetings</a:t>
            </a:r>
          </a:p>
          <a:p>
            <a:pPr lvl="2"/>
            <a:r>
              <a:rPr lang="en-US" sz="2800" smtClean="0"/>
              <a:t>use multiple data sources (achievement,  growth, classroom, etc.) and data points to make decisions about </a:t>
            </a:r>
            <a:r>
              <a:rPr lang="en-US" sz="2800" i="1" smtClean="0"/>
              <a:t>all </a:t>
            </a:r>
            <a:r>
              <a:rPr lang="en-US" sz="2800" smtClean="0"/>
              <a:t>students</a:t>
            </a:r>
          </a:p>
          <a:p>
            <a:pPr lvl="2"/>
            <a:endParaRPr lang="en-US" sz="800" smtClean="0"/>
          </a:p>
          <a:p>
            <a:pPr lvl="1">
              <a:buClr>
                <a:schemeClr val="accent1"/>
              </a:buClr>
              <a:buFont typeface="Wingdings" pitchFamily="2" charset="2"/>
              <a:buNone/>
            </a:pPr>
            <a:endParaRPr lang="en-US" sz="1000" smtClean="0"/>
          </a:p>
          <a:p>
            <a:pPr>
              <a:buFontTx/>
              <a:buNone/>
            </a:pPr>
            <a:endParaRPr lang="en-US" smtClean="0"/>
          </a:p>
        </p:txBody>
      </p:sp>
      <p:sp>
        <p:nvSpPr>
          <p:cNvPr id="36869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7A02F5F-FA1C-443E-8AD8-A97BFCEEC2C8}" type="slidenum">
              <a:rPr lang="en-US" sz="1400">
                <a:solidFill>
                  <a:schemeClr val="tx1"/>
                </a:solidFill>
                <a:latin typeface="Arial" charset="0"/>
              </a:rPr>
              <a:pPr algn="r"/>
              <a:t>18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AB90C10-0358-4ABA-825B-E21BA4E85C5B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3789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6.  Professional Development</a:t>
            </a:r>
          </a:p>
        </p:txBody>
      </p:sp>
      <p:sp>
        <p:nvSpPr>
          <p:cNvPr id="37892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rmAutofit fontScale="92500"/>
          </a:bodyPr>
          <a:lstStyle/>
          <a:p>
            <a:pPr>
              <a:buClr>
                <a:schemeClr val="accent1"/>
              </a:buClr>
            </a:pPr>
            <a:r>
              <a:rPr lang="en-US" sz="2800" smtClean="0">
                <a:latin typeface="Times New Roman" pitchFamily="18" charset="0"/>
              </a:rPr>
              <a:t>A plan is in place to provide job-embedded professional development in assessed areas of need including:</a:t>
            </a:r>
          </a:p>
          <a:p>
            <a:pPr lvl="1"/>
            <a:r>
              <a:rPr lang="en-US" smtClean="0">
                <a:latin typeface="Times New Roman" pitchFamily="18" charset="0"/>
              </a:rPr>
              <a:t>Assessment strategies and tools</a:t>
            </a:r>
          </a:p>
          <a:p>
            <a:pPr lvl="1"/>
            <a:r>
              <a:rPr lang="en-US" smtClean="0">
                <a:latin typeface="Times New Roman" pitchFamily="18" charset="0"/>
              </a:rPr>
              <a:t>Evaluation of data:  data analysis/root cause analysis</a:t>
            </a:r>
          </a:p>
          <a:p>
            <a:pPr lvl="1"/>
            <a:r>
              <a:rPr lang="en-US" smtClean="0">
                <a:latin typeface="Times New Roman" pitchFamily="18" charset="0"/>
              </a:rPr>
              <a:t>Adolescent reading, writing, speaking, listening, thinking strategies across all content areas</a:t>
            </a:r>
          </a:p>
          <a:p>
            <a:pPr lvl="1"/>
            <a:r>
              <a:rPr lang="en-US" smtClean="0">
                <a:latin typeface="Times New Roman" pitchFamily="18" charset="0"/>
              </a:rPr>
              <a:t>Selection and implementation of appropriate Tier 2 and Tier 3 interventions</a:t>
            </a:r>
          </a:p>
          <a:p>
            <a:pPr lvl="1"/>
            <a:r>
              <a:rPr lang="en-US" smtClean="0">
                <a:latin typeface="Times New Roman" pitchFamily="18" charset="0"/>
              </a:rPr>
              <a:t>Foundational core/Tier 1</a:t>
            </a:r>
            <a:endParaRPr lang="en-US" smtClean="0"/>
          </a:p>
        </p:txBody>
      </p:sp>
      <p:sp>
        <p:nvSpPr>
          <p:cNvPr id="37893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CF7D563-3995-47E1-9DC6-E2E08CF133D1}" type="slidenum">
              <a:rPr lang="en-US" sz="1400">
                <a:solidFill>
                  <a:schemeClr val="tx1"/>
                </a:solidFill>
                <a:latin typeface="Arial" charset="0"/>
              </a:rPr>
              <a:pPr algn="r"/>
              <a:t>19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Placeholder 2"/>
          <p:cNvSpPr>
            <a:spLocks noGrp="1"/>
          </p:cNvSpPr>
          <p:nvPr>
            <p:ph type="subTitle" idx="1"/>
          </p:nvPr>
        </p:nvSpPr>
        <p:spPr>
          <a:xfrm>
            <a:off x="914400" y="1752600"/>
            <a:ext cx="7696200" cy="2895600"/>
          </a:xfrm>
        </p:spPr>
        <p:txBody>
          <a:bodyPr>
            <a:normAutofit fontScale="85000" lnSpcReduction="20000"/>
          </a:bodyPr>
          <a:lstStyle/>
          <a:p>
            <a:r>
              <a:rPr lang="en-US" sz="5400" dirty="0" smtClean="0">
                <a:latin typeface="Monotype Corsiva" pitchFamily="66" charset="0"/>
              </a:rPr>
              <a:t>Update on </a:t>
            </a:r>
          </a:p>
          <a:p>
            <a:r>
              <a:rPr lang="en-US" sz="5400" i="1" u="sng" dirty="0" smtClean="0">
                <a:latin typeface="Monotype Corsiva" pitchFamily="66" charset="0"/>
              </a:rPr>
              <a:t>PA’s </a:t>
            </a:r>
            <a:r>
              <a:rPr lang="en-US" sz="5400" i="1" u="sng" dirty="0" err="1" smtClean="0">
                <a:latin typeface="Monotype Corsiva" pitchFamily="66" charset="0"/>
              </a:rPr>
              <a:t>RtII</a:t>
            </a:r>
            <a:r>
              <a:rPr lang="en-US" sz="5400" i="1" u="sng" dirty="0" smtClean="0">
                <a:latin typeface="Monotype Corsiva" pitchFamily="66" charset="0"/>
              </a:rPr>
              <a:t> Framework for </a:t>
            </a:r>
          </a:p>
          <a:p>
            <a:r>
              <a:rPr lang="en-US" sz="5400" i="1" u="sng" dirty="0" smtClean="0">
                <a:latin typeface="Monotype Corsiva" pitchFamily="66" charset="0"/>
              </a:rPr>
              <a:t>Secondary Schools: </a:t>
            </a:r>
          </a:p>
          <a:p>
            <a:r>
              <a:rPr lang="en-US" sz="5400" i="1" u="sng" dirty="0" smtClean="0">
                <a:latin typeface="Monotype Corsiva" pitchFamily="66" charset="0"/>
              </a:rPr>
              <a:t>Guidelines and Recommendations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Virtual Visits –Middle and High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err="1" smtClean="0"/>
              <a:t>RtI</a:t>
            </a:r>
            <a:r>
              <a:rPr lang="en-US" dirty="0" smtClean="0"/>
              <a:t> Action Network</a:t>
            </a:r>
          </a:p>
          <a:p>
            <a:pPr algn="ctr">
              <a:buNone/>
            </a:pPr>
            <a:endParaRPr lang="en-US" dirty="0" smtClean="0"/>
          </a:p>
          <a:p>
            <a:pPr algn="ctr"/>
            <a:r>
              <a:rPr lang="en-US" dirty="0" smtClean="0"/>
              <a:t>Russell Middle School, Colorado Springs, CO</a:t>
            </a:r>
          </a:p>
          <a:p>
            <a:pPr algn="ctr"/>
            <a:r>
              <a:rPr lang="en-US" dirty="0" smtClean="0"/>
              <a:t>Tigard High School, Portland, Oregon</a:t>
            </a:r>
          </a:p>
          <a:p>
            <a:pPr algn="ctr"/>
            <a:endParaRPr lang="en-US" dirty="0"/>
          </a:p>
          <a:p>
            <a:pPr algn="ctr">
              <a:buNone/>
            </a:pPr>
            <a:r>
              <a:rPr lang="en-US" sz="2800" dirty="0" smtClean="0">
                <a:hlinkClick r:id="rId2"/>
              </a:rPr>
              <a:t>http://www.rtinetwork.org/professional/virtualvisits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Rationale: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21</a:t>
            </a:r>
            <a:r>
              <a:rPr lang="en-US" baseline="30000" dirty="0" smtClean="0"/>
              <a:t>st</a:t>
            </a:r>
            <a:r>
              <a:rPr lang="en-US" dirty="0" smtClean="0"/>
              <a:t> Century;</a:t>
            </a:r>
          </a:p>
          <a:p>
            <a:pPr lvl="1"/>
            <a:r>
              <a:rPr lang="en-US" dirty="0" smtClean="0"/>
              <a:t>Complex skills required to live and thrive in a global environment</a:t>
            </a:r>
          </a:p>
          <a:p>
            <a:pPr lvl="2"/>
            <a:r>
              <a:rPr lang="en-US" dirty="0" smtClean="0"/>
              <a:t>Learning and innovation skills</a:t>
            </a:r>
          </a:p>
          <a:p>
            <a:pPr lvl="2"/>
            <a:r>
              <a:rPr lang="en-US" dirty="0" smtClean="0"/>
              <a:t>Critical thinking, creativity, collaboration, and complex communication</a:t>
            </a:r>
          </a:p>
          <a:p>
            <a:pPr lvl="3"/>
            <a:r>
              <a:rPr lang="en-US" dirty="0" smtClean="0"/>
              <a:t>The 4C’s in addition to the 3R’s (Partnership for 21</a:t>
            </a:r>
            <a:r>
              <a:rPr lang="en-US" baseline="30000" dirty="0" smtClean="0"/>
              <a:t>st</a:t>
            </a:r>
            <a:r>
              <a:rPr lang="en-US" dirty="0" smtClean="0"/>
              <a:t> Century Learning)</a:t>
            </a:r>
          </a:p>
          <a:p>
            <a:pPr lvl="2"/>
            <a:r>
              <a:rPr lang="en-US" dirty="0" smtClean="0"/>
              <a:t>Information, media and technology skills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National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>
                <a:latin typeface="Times New Roman" pitchFamily="18" charset="0"/>
              </a:rPr>
              <a:t>A high proportion of students enter middle and high school with reading and math skills below grade level</a:t>
            </a:r>
          </a:p>
          <a:p>
            <a:pPr lvl="1"/>
            <a:r>
              <a:rPr lang="en-US" sz="2400" dirty="0" smtClean="0">
                <a:latin typeface="Times New Roman" pitchFamily="18" charset="0"/>
              </a:rPr>
              <a:t>Nearly 7000 high school students drop out each day (Alliance for Excellent Education, 2006).</a:t>
            </a:r>
          </a:p>
          <a:p>
            <a:pPr lvl="2"/>
            <a:r>
              <a:rPr lang="en-US" sz="2000" dirty="0" smtClean="0">
                <a:latin typeface="Times New Roman" pitchFamily="18" charset="0"/>
              </a:rPr>
              <a:t> About half of all school </a:t>
            </a:r>
            <a:r>
              <a:rPr lang="en-US" sz="2000" dirty="0" err="1" smtClean="0">
                <a:latin typeface="Times New Roman" pitchFamily="18" charset="0"/>
              </a:rPr>
              <a:t>droup</a:t>
            </a:r>
            <a:r>
              <a:rPr lang="en-US" sz="2000" dirty="0" smtClean="0">
                <a:latin typeface="Times New Roman" pitchFamily="18" charset="0"/>
              </a:rPr>
              <a:t> outs can be predicted by 6</a:t>
            </a:r>
            <a:r>
              <a:rPr lang="en-US" sz="2000" baseline="30000" dirty="0" smtClean="0">
                <a:latin typeface="Times New Roman" pitchFamily="18" charset="0"/>
              </a:rPr>
              <a:t>th</a:t>
            </a:r>
            <a:r>
              <a:rPr lang="en-US" sz="2000" dirty="0" smtClean="0">
                <a:latin typeface="Times New Roman" pitchFamily="18" charset="0"/>
              </a:rPr>
              <a:t> grade (</a:t>
            </a:r>
            <a:r>
              <a:rPr lang="en-US" sz="2000" dirty="0" err="1" smtClean="0">
                <a:latin typeface="Times New Roman" pitchFamily="18" charset="0"/>
              </a:rPr>
              <a:t>Balfanz</a:t>
            </a:r>
            <a:r>
              <a:rPr lang="en-US" sz="2000" dirty="0" smtClean="0">
                <a:latin typeface="Times New Roman" pitchFamily="18" charset="0"/>
              </a:rPr>
              <a:t> and Herzog, 2005)</a:t>
            </a:r>
            <a:endParaRPr lang="en-US" sz="2400" dirty="0" smtClean="0">
              <a:latin typeface="Times New Roman" pitchFamily="18" charset="0"/>
            </a:endParaRPr>
          </a:p>
          <a:p>
            <a:pPr lvl="1"/>
            <a:r>
              <a:rPr lang="en-US" sz="2400" dirty="0" smtClean="0">
                <a:latin typeface="Times New Roman" pitchFamily="18" charset="0"/>
              </a:rPr>
              <a:t>More than 1/3 of African American and Latino students who enter 9</a:t>
            </a:r>
            <a:r>
              <a:rPr lang="en-US" sz="2400" baseline="30000" dirty="0" smtClean="0">
                <a:latin typeface="Times New Roman" pitchFamily="18" charset="0"/>
              </a:rPr>
              <a:t>th</a:t>
            </a:r>
            <a:r>
              <a:rPr lang="en-US" sz="2400" dirty="0" smtClean="0">
                <a:latin typeface="Times New Roman" pitchFamily="18" charset="0"/>
              </a:rPr>
              <a:t> grade will not complete high school with their peers in 4 years (www.edtruct.org)</a:t>
            </a:r>
          </a:p>
          <a:p>
            <a:pPr>
              <a:buClr>
                <a:schemeClr val="accent1"/>
              </a:buClr>
            </a:pPr>
            <a:r>
              <a:rPr lang="en-US" dirty="0" smtClean="0">
                <a:latin typeface="Times New Roman" pitchFamily="18" charset="0"/>
              </a:rPr>
              <a:t>About half of all first year college students are taking at least one remedial course (The College Board, 2010).</a:t>
            </a:r>
          </a:p>
          <a:p>
            <a:pPr>
              <a:buClr>
                <a:schemeClr val="accent1"/>
              </a:buClr>
            </a:pPr>
            <a:r>
              <a:rPr lang="en-US" sz="2800" dirty="0" smtClean="0">
                <a:latin typeface="Times New Roman" pitchFamily="18" charset="0"/>
              </a:rPr>
              <a:t>The Education Trust reports that many new hires are deficient in basic writing (72%), mathematics (54%) and reading comprehension skills (38%) (</a:t>
            </a:r>
            <a:r>
              <a:rPr lang="en-US" sz="2800" dirty="0" err="1" smtClean="0">
                <a:latin typeface="Times New Roman" pitchFamily="18" charset="0"/>
              </a:rPr>
              <a:t>Casner</a:t>
            </a:r>
            <a:r>
              <a:rPr lang="en-US" sz="2800" dirty="0" smtClean="0">
                <a:latin typeface="Times New Roman" pitchFamily="18" charset="0"/>
              </a:rPr>
              <a:t>-Lotto et al., 2006)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1"/>
              </a:buClr>
            </a:pPr>
            <a:r>
              <a:rPr lang="en-US" sz="2800" dirty="0" smtClean="0">
                <a:latin typeface="Times New Roman" pitchFamily="18" charset="0"/>
              </a:rPr>
              <a:t>About 30% of future dropouts present with these risk factors by 9</a:t>
            </a:r>
            <a:r>
              <a:rPr lang="en-US" sz="2800" baseline="30000" dirty="0" smtClean="0">
                <a:latin typeface="Times New Roman" pitchFamily="18" charset="0"/>
              </a:rPr>
              <a:t>th</a:t>
            </a:r>
            <a:r>
              <a:rPr lang="en-US" sz="2800" dirty="0" smtClean="0">
                <a:latin typeface="Times New Roman" pitchFamily="18" charset="0"/>
              </a:rPr>
              <a:t> grade 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failing core subjects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poor attendance</a:t>
            </a:r>
          </a:p>
          <a:p>
            <a:pPr lvl="1"/>
            <a:r>
              <a:rPr lang="en-US" dirty="0" smtClean="0">
                <a:latin typeface="Times New Roman" pitchFamily="18" charset="0"/>
              </a:rPr>
              <a:t>poor behavior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3EAB67-9DA8-4ADE-A779-16F68FFC6B1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Pennsylvania Statistics</a:t>
            </a:r>
            <a:endParaRPr lang="en-US" sz="3600" dirty="0" smtClean="0"/>
          </a:p>
        </p:txBody>
      </p:sp>
      <p:sp>
        <p:nvSpPr>
          <p:cNvPr id="1229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pPr marL="342900" lvl="1" indent="-342900">
              <a:buClr>
                <a:schemeClr val="accent1"/>
              </a:buClr>
              <a:buFontTx/>
              <a:buNone/>
              <a:defRPr/>
            </a:pPr>
            <a:endParaRPr lang="en-US" sz="3200" dirty="0" smtClean="0">
              <a:latin typeface="Times New Roman" pitchFamily="18" charset="0"/>
            </a:endParaRPr>
          </a:p>
          <a:p>
            <a:pPr marL="342900" lvl="1" indent="-342900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latin typeface="Times New Roman" pitchFamily="18" charset="0"/>
              </a:rPr>
              <a:t>About 22% of 9</a:t>
            </a:r>
            <a:r>
              <a:rPr lang="en-US" sz="3200" baseline="30000" dirty="0" smtClean="0">
                <a:latin typeface="Times New Roman" pitchFamily="18" charset="0"/>
              </a:rPr>
              <a:t>th</a:t>
            </a:r>
            <a:r>
              <a:rPr lang="en-US" sz="3200" dirty="0" smtClean="0">
                <a:latin typeface="Times New Roman" pitchFamily="18" charset="0"/>
              </a:rPr>
              <a:t> graders in PA fail to graduate from high school in 4 years</a:t>
            </a:r>
          </a:p>
          <a:p>
            <a:pPr marL="342900" lvl="1" indent="-342900">
              <a:buClr>
                <a:schemeClr val="accent1"/>
              </a:buClr>
              <a:buFont typeface="Arial" pitchFamily="34" charset="0"/>
              <a:buChar char="•"/>
              <a:defRPr/>
            </a:pPr>
            <a:endParaRPr lang="en-US" sz="3200" dirty="0" smtClean="0">
              <a:latin typeface="Times New Roman" pitchFamily="18" charset="0"/>
            </a:endParaRPr>
          </a:p>
          <a:p>
            <a:pPr marL="342900" lvl="1" indent="-342900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sz="3200" dirty="0" smtClean="0">
                <a:latin typeface="Times New Roman" pitchFamily="18" charset="0"/>
              </a:rPr>
              <a:t>Of these, many lack the skills and knowledge needed to succeed in post secondary education and careers that pay family sustaining incomes.</a:t>
            </a:r>
          </a:p>
          <a:p>
            <a:pPr lvl="1">
              <a:buSzPct val="90000"/>
              <a:buFont typeface="Wingdings" pitchFamily="2" charset="2"/>
              <a:buNone/>
              <a:defRPr/>
            </a:pPr>
            <a:endParaRPr lang="en-US" sz="1200" dirty="0" smtClean="0">
              <a:latin typeface="Times New Roman" pitchFamily="18" charset="0"/>
            </a:endParaRPr>
          </a:p>
          <a:p>
            <a:pPr lvl="1">
              <a:buSzPct val="90000"/>
              <a:buFont typeface="Wingdings" pitchFamily="2" charset="2"/>
              <a:buNone/>
              <a:defRPr/>
            </a:pPr>
            <a:r>
              <a:rPr lang="en-US" sz="1600" dirty="0" smtClean="0">
                <a:latin typeface="Times New Roman" pitchFamily="18" charset="0"/>
              </a:rPr>
              <a:t>				PDE Ensuring Success for All High School Graduates, 2007</a:t>
            </a:r>
          </a:p>
          <a:p>
            <a:pPr>
              <a:buFont typeface="Wingdings" pitchFamily="2" charset="2"/>
              <a:buNone/>
              <a:defRPr/>
            </a:pPr>
            <a:endParaRPr lang="en-US" sz="2400" dirty="0" smtClean="0"/>
          </a:p>
        </p:txBody>
      </p:sp>
      <p:sp>
        <p:nvSpPr>
          <p:cNvPr id="13317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7D22140E-D989-4A04-AC81-B18B0722A550}" type="slidenum">
              <a:rPr lang="en-US" sz="1400">
                <a:solidFill>
                  <a:schemeClr val="tx1"/>
                </a:solidFill>
                <a:latin typeface="Arial" charset="0"/>
              </a:rPr>
              <a:pPr algn="r"/>
              <a:t>6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Rationale: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Challenges at secondary level:</a:t>
            </a:r>
          </a:p>
          <a:p>
            <a:pPr lvl="1"/>
            <a:r>
              <a:rPr lang="en-US" dirty="0" smtClean="0"/>
              <a:t>Transitioning to a new school (elementary to middle, middle to high)</a:t>
            </a:r>
          </a:p>
          <a:p>
            <a:pPr lvl="1"/>
            <a:r>
              <a:rPr lang="en-US" dirty="0" smtClean="0"/>
              <a:t>Experiencing range of content courses and instructors</a:t>
            </a:r>
          </a:p>
          <a:p>
            <a:pPr lvl="1"/>
            <a:r>
              <a:rPr lang="en-US" dirty="0" smtClean="0"/>
              <a:t>Unique social demands</a:t>
            </a:r>
          </a:p>
          <a:p>
            <a:pPr lvl="1"/>
            <a:r>
              <a:rPr lang="en-US" dirty="0" smtClean="0"/>
              <a:t>Increased academic demands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6595FC2-8FB9-4FA8-879B-8E08BAC060EF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914400"/>
          </a:xfrm>
        </p:spPr>
        <p:txBody>
          <a:bodyPr>
            <a:normAutofit fontScale="90000"/>
          </a:bodyPr>
          <a:lstStyle/>
          <a:p>
            <a:pPr marL="609600" indent="-609600">
              <a:lnSpc>
                <a:spcPct val="90000"/>
              </a:lnSpc>
            </a:pPr>
            <a:r>
              <a:rPr lang="en-US" sz="3600" dirty="0" smtClean="0"/>
              <a:t>The Components of PA’s Secondary</a:t>
            </a:r>
            <a:br>
              <a:rPr lang="en-US" sz="3600" dirty="0" smtClean="0"/>
            </a:br>
            <a:r>
              <a:rPr lang="en-US" sz="3600" dirty="0" smtClean="0"/>
              <a:t>Schools </a:t>
            </a:r>
            <a:r>
              <a:rPr lang="en-US" sz="3600" dirty="0" err="1" smtClean="0"/>
              <a:t>RtII</a:t>
            </a:r>
            <a:r>
              <a:rPr lang="en-US" sz="3600" dirty="0" smtClean="0"/>
              <a:t> Framework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48307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Clr>
                <a:schemeClr val="accent2"/>
              </a:buClr>
              <a:buFont typeface="Times New Roman" pitchFamily="18" charset="0"/>
              <a:buAutoNum type="arabicPeriod"/>
            </a:pPr>
            <a:r>
              <a:rPr lang="en-US" smtClean="0"/>
              <a:t>High-quality classroom instruction/standards-aligned core curriculum</a:t>
            </a:r>
          </a:p>
          <a:p>
            <a:pPr marL="609600" indent="-609600">
              <a:lnSpc>
                <a:spcPct val="90000"/>
              </a:lnSpc>
              <a:buClr>
                <a:schemeClr val="accent2"/>
              </a:buClr>
              <a:buFont typeface="Times New Roman" pitchFamily="18" charset="0"/>
              <a:buAutoNum type="arabicPeriod"/>
            </a:pPr>
            <a:r>
              <a:rPr lang="en-US" smtClean="0"/>
              <a:t>Relational support</a:t>
            </a:r>
          </a:p>
          <a:p>
            <a:pPr marL="609600" indent="-609600">
              <a:lnSpc>
                <a:spcPct val="90000"/>
              </a:lnSpc>
              <a:buClr>
                <a:schemeClr val="accent2"/>
              </a:buClr>
              <a:buFont typeface="Times New Roman" pitchFamily="18" charset="0"/>
              <a:buAutoNum type="arabicPeriod"/>
            </a:pPr>
            <a:r>
              <a:rPr lang="en-US" smtClean="0"/>
              <a:t>Scientifically/evidence based interventions, instructional methodologies and strategies</a:t>
            </a:r>
          </a:p>
          <a:p>
            <a:pPr marL="609600" indent="-609600">
              <a:lnSpc>
                <a:spcPct val="90000"/>
              </a:lnSpc>
              <a:buClr>
                <a:schemeClr val="accent2"/>
              </a:buClr>
              <a:buFont typeface="Times New Roman" pitchFamily="18" charset="0"/>
              <a:buAutoNum type="arabicPeriod"/>
            </a:pPr>
            <a:r>
              <a:rPr lang="en-US" smtClean="0"/>
              <a:t>Tiered instructional interventions</a:t>
            </a:r>
          </a:p>
          <a:p>
            <a:pPr marL="609600" indent="-609600">
              <a:lnSpc>
                <a:spcPct val="90000"/>
              </a:lnSpc>
              <a:buClr>
                <a:schemeClr val="accent2"/>
              </a:buClr>
              <a:buFont typeface="Times New Roman" pitchFamily="18" charset="0"/>
              <a:buAutoNum type="arabicPeriod"/>
            </a:pPr>
            <a:r>
              <a:rPr lang="en-US" smtClean="0"/>
              <a:t>Data-based decision making</a:t>
            </a:r>
          </a:p>
          <a:p>
            <a:pPr marL="609600" indent="-609600">
              <a:lnSpc>
                <a:spcPct val="90000"/>
              </a:lnSpc>
              <a:buClr>
                <a:schemeClr val="accent2"/>
              </a:buClr>
              <a:buFont typeface="Times New Roman" pitchFamily="18" charset="0"/>
              <a:buAutoNum type="arabicPeriod"/>
            </a:pPr>
            <a:r>
              <a:rPr lang="en-US" smtClean="0"/>
              <a:t>Professional development</a:t>
            </a:r>
          </a:p>
        </p:txBody>
      </p:sp>
      <p:sp>
        <p:nvSpPr>
          <p:cNvPr id="26629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13C59327-9726-4C4D-9B62-4950D9B281D6}" type="slidenum">
              <a:rPr lang="en-US" sz="1400">
                <a:solidFill>
                  <a:schemeClr val="tx1"/>
                </a:solidFill>
                <a:latin typeface="Arial" charset="0"/>
              </a:rPr>
              <a:pPr algn="r"/>
              <a:t>8</a:t>
            </a:fld>
            <a:endParaRPr lang="en-US" sz="14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Jigsaw…			</a:t>
            </a:r>
          </a:p>
        </p:txBody>
      </p:sp>
      <p:sp>
        <p:nvSpPr>
          <p:cNvPr id="28675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92500" lnSpcReduction="10000"/>
          </a:bodyPr>
          <a:lstStyle/>
          <a:p>
            <a:r>
              <a:rPr lang="en-US" smtClean="0"/>
              <a:t>Number tables or teams of 2-6.</a:t>
            </a:r>
          </a:p>
          <a:p>
            <a:r>
              <a:rPr lang="en-US" smtClean="0"/>
              <a:t>Each numbered table/team will review corresponding number of the component (i.e. Table 2 – 2. Relational Support.)</a:t>
            </a:r>
          </a:p>
          <a:p>
            <a:r>
              <a:rPr lang="en-US" smtClean="0"/>
              <a:t>Go to Framework document pp. 7-10 to find component.</a:t>
            </a:r>
          </a:p>
          <a:p>
            <a:r>
              <a:rPr lang="en-US" smtClean="0"/>
              <a:t>Discuss in teams the description of the assigned component.</a:t>
            </a:r>
          </a:p>
          <a:p>
            <a:r>
              <a:rPr lang="en-US" smtClean="0"/>
              <a:t>Select a reporter to be ready to share to entire group.</a:t>
            </a: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AA0CB18-DCB7-4FD9-9EB2-28BB68059FDC}" type="slidenum">
              <a:rPr lang="en-US" smtClean="0"/>
              <a:pPr/>
              <a:t>9</a:t>
            </a:fld>
            <a:endParaRPr lang="en-US" smtClean="0"/>
          </a:p>
        </p:txBody>
      </p:sp>
      <p:pic>
        <p:nvPicPr>
          <p:cNvPr id="28677" name="Picture 2" descr="C:\Users\Laura Moran\AppData\Local\Microsoft\Windows\Temporary Internet Files\Content.IE5\Q90B8G4R\MPj0439356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28600"/>
            <a:ext cx="21336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1320</Words>
  <Application>Microsoft Office PowerPoint</Application>
  <PresentationFormat>On-screen Show (4:3)</PresentationFormat>
  <Paragraphs>218</Paragraphs>
  <Slides>20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RtII at the Secondary Level: What Does That Look Like?</vt:lpstr>
      <vt:lpstr>Slide 2</vt:lpstr>
      <vt:lpstr>Rationale: </vt:lpstr>
      <vt:lpstr>National Statistics</vt:lpstr>
      <vt:lpstr>Other Statistics</vt:lpstr>
      <vt:lpstr>Pennsylvania Statistics</vt:lpstr>
      <vt:lpstr>More on Rationale:</vt:lpstr>
      <vt:lpstr>The Components of PA’s Secondary Schools RtII Framework</vt:lpstr>
      <vt:lpstr>Jigsaw…   </vt:lpstr>
      <vt:lpstr>1. High-quality classroom instruction/standards-aligned core curriculum</vt:lpstr>
      <vt:lpstr>2. Relational Support </vt:lpstr>
      <vt:lpstr>  2. Relational Support </vt:lpstr>
      <vt:lpstr>Slide 13</vt:lpstr>
      <vt:lpstr>3.     Scientifically/Evidence Based Interventions, Instructional Methodologies and Strategies </vt:lpstr>
      <vt:lpstr>4. Tiered Instructional Interventions</vt:lpstr>
      <vt:lpstr>4. Tiered Instructional Interventions</vt:lpstr>
      <vt:lpstr>5. Data-Based Decision Making</vt:lpstr>
      <vt:lpstr>5. Data-Based Decision Making</vt:lpstr>
      <vt:lpstr>6.  Professional Development</vt:lpstr>
      <vt:lpstr>Virtual Visits –Middle and High Schools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Components of PA’s Secondary Schools RtII Framework</dc:title>
  <dc:creator>caruccic</dc:creator>
  <cp:lastModifiedBy>Conf F</cp:lastModifiedBy>
  <cp:revision>6</cp:revision>
  <dcterms:created xsi:type="dcterms:W3CDTF">2011-10-12T14:04:42Z</dcterms:created>
  <dcterms:modified xsi:type="dcterms:W3CDTF">2011-10-19T11:45:56Z</dcterms:modified>
</cp:coreProperties>
</file>